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a308ca1b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a308ca1b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308ca1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a308ca1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308ca1b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308ca1b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308ca1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a308ca1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308ca1b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a308ca1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308ca1b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a308ca1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df71b3719580c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df71b3719580c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a308ca1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a308ca1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a308ca1b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a308ca1b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a308ca1b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a308ca1b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849c538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849c538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a308ca1b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a308ca1b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a50d06bd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a50d06bd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a50d06b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a50d06b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a50d06bd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a50d06bd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50d06bd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a50d06bd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a50d06bd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a50d06bd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a50d06bd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a50d06bd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a50d06bd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a50d06bd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93ab4f05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93ab4f05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a50d06b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a50d06b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a308ca1b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a308ca1b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a308ca1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a308ca1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308ca1b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308ca1b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a308ca1b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a308ca1b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308ca1bc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308ca1bc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308ca1b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308ca1b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a308ca1b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a308ca1b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1878550"/>
            <a:ext cx="45558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accent1"/>
                </a:solidFill>
              </a:rPr>
              <a:t>Project 1-Group 5:</a:t>
            </a:r>
            <a:r>
              <a:rPr lang="en-GB" sz="1500">
                <a:solidFill>
                  <a:schemeClr val="accent1"/>
                </a:solidFill>
              </a:rPr>
              <a:t>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Nicole Pipkins, Yushan Sarah Gao, Roberto De La Torre, Sylvester Vredenburg, Sam Jebreen</a:t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Date: 09/22/2020</a:t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Agriculture's Role in Climate change 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972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Agriculture Sector: </a:t>
            </a:r>
            <a:r>
              <a:rPr lang="en-GB"/>
              <a:t>Methane Emission Levels </a:t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832425" y="15541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agriculture activity that accounts for the most CH4 emissions is livestock digestion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Other activities are crop cultivation, like rice, and burning of crops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CH4 accounts for over a quarter of the total emissions from agriculture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Manure management accounts for about 12% of total GHG emissions from the agriculture sector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Very potent gas: trapes in heat that was intended to leave the atmosphere </a:t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41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Meat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Sarah Yushan Gao</a:t>
            </a:r>
            <a:endParaRPr sz="14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25" y="0"/>
            <a:ext cx="4839975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025" y="2508900"/>
            <a:ext cx="4839974" cy="26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Meat Production</a:t>
            </a:r>
            <a:endParaRPr/>
          </a:p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G</a:t>
            </a:r>
            <a:r>
              <a:rPr lang="en-GB" sz="1100">
                <a:solidFill>
                  <a:srgbClr val="000000"/>
                </a:solidFill>
              </a:rPr>
              <a:t>lobal demand for meat is growing.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Over the past 50 years, meat production has more than quadrupled.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world now produces almost 350 million tonnes each year.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</a:t>
            </a:r>
            <a:r>
              <a:rPr lang="en-GB" sz="1100">
                <a:solidFill>
                  <a:srgbClr val="000000"/>
                </a:solidFill>
              </a:rPr>
              <a:t>increasing</a:t>
            </a:r>
            <a:r>
              <a:rPr lang="en-GB" sz="1100">
                <a:solidFill>
                  <a:srgbClr val="000000"/>
                </a:solidFill>
              </a:rPr>
              <a:t> of meat production has large </a:t>
            </a:r>
            <a:r>
              <a:rPr lang="en-GB" sz="1100">
                <a:solidFill>
                  <a:srgbClr val="000000"/>
                </a:solidFill>
              </a:rPr>
              <a:t>environmental</a:t>
            </a:r>
            <a:r>
              <a:rPr lang="en-GB" sz="1100">
                <a:solidFill>
                  <a:srgbClr val="000000"/>
                </a:solidFill>
              </a:rPr>
              <a:t> impacts: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Increasing greenhouse gases emissions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Freshwater use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Effluent waste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Land consumption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075"/>
            <a:ext cx="4753475" cy="33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Meat Production by Continent</a:t>
            </a:r>
            <a:endParaRPr/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Asia is the largest meat producer, around 40% to 45% of total meat production.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Next is Europe and North America 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Were the </a:t>
            </a:r>
            <a:r>
              <a:rPr lang="en-GB" sz="1300">
                <a:solidFill>
                  <a:srgbClr val="000000"/>
                </a:solidFill>
              </a:rPr>
              <a:t>dominant</a:t>
            </a:r>
            <a:r>
              <a:rPr lang="en-GB" sz="1300">
                <a:solidFill>
                  <a:srgbClr val="000000"/>
                </a:solidFill>
              </a:rPr>
              <a:t> meat producers, accounting for 42% to 25%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By 2013 </a:t>
            </a:r>
            <a:r>
              <a:rPr lang="en-GB" sz="1300">
                <a:solidFill>
                  <a:srgbClr val="000000"/>
                </a:solidFill>
              </a:rPr>
              <a:t>dropped</a:t>
            </a:r>
            <a:r>
              <a:rPr lang="en-GB" sz="1300">
                <a:solidFill>
                  <a:srgbClr val="000000"/>
                </a:solidFill>
              </a:rPr>
              <a:t> to 19 %to 15%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5700"/>
            <a:ext cx="4844525" cy="3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Meat Production by Livestock Type </a:t>
            </a:r>
            <a:endParaRPr/>
          </a:p>
        </p:txBody>
      </p:sp>
      <p:sp>
        <p:nvSpPr>
          <p:cNvPr id="157" name="Google Shape;157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sz="16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Dominant livestock type are poultry, cattle, pork, sheep and goat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Distribution</a:t>
            </a:r>
            <a:r>
              <a:rPr lang="en-GB" sz="1100">
                <a:solidFill>
                  <a:srgbClr val="000000"/>
                </a:solidFill>
              </a:rPr>
              <a:t> of meat types varies </a:t>
            </a:r>
            <a:r>
              <a:rPr lang="en-GB" sz="1100">
                <a:solidFill>
                  <a:srgbClr val="000000"/>
                </a:solidFill>
              </a:rPr>
              <a:t>significantly</a:t>
            </a:r>
            <a:r>
              <a:rPr lang="en-GB" sz="1100">
                <a:solidFill>
                  <a:srgbClr val="000000"/>
                </a:solidFill>
              </a:rPr>
              <a:t> across the world 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Wild game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Duck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Around 2013 Poultry </a:t>
            </a:r>
            <a:r>
              <a:rPr lang="en-GB" sz="1100">
                <a:solidFill>
                  <a:srgbClr val="000000"/>
                </a:solidFill>
              </a:rPr>
              <a:t>approximately</a:t>
            </a:r>
            <a:r>
              <a:rPr lang="en-GB" sz="1100">
                <a:solidFill>
                  <a:srgbClr val="000000"/>
                </a:solidFill>
              </a:rPr>
              <a:t> tripled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5" y="1433000"/>
            <a:ext cx="4832400" cy="322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25" y="186550"/>
            <a:ext cx="8520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United States Meat Production by Livestock Type</a:t>
            </a:r>
            <a:endParaRPr sz="2700"/>
          </a:p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Poultry industry is the largest segment of the United States agriculture. After poultry it is beef and pork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United States exported about 3.7 million tonnes of poultry in 2017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Average A</a:t>
            </a:r>
            <a:r>
              <a:rPr lang="en-GB" sz="1200">
                <a:solidFill>
                  <a:srgbClr val="000000"/>
                </a:solidFill>
              </a:rPr>
              <a:t>merican</a:t>
            </a:r>
            <a:r>
              <a:rPr lang="en-GB" sz="1200">
                <a:solidFill>
                  <a:srgbClr val="000000"/>
                </a:solidFill>
              </a:rPr>
              <a:t> men eats about 4.8 ounces of meat per day and women eats about 3.13 ounces.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" y="1431925"/>
            <a:ext cx="4715400" cy="314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25" y="28698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Extreme Weather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75" y="24375"/>
            <a:ext cx="4824425" cy="2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575" y="2564575"/>
            <a:ext cx="4824424" cy="2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355225" y="3041550"/>
            <a:ext cx="37002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Sylvester Vredenburg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3675" y="1457950"/>
            <a:ext cx="3522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Effects of global emissions on weather in the United States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Climate API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75" y="1504075"/>
            <a:ext cx="659130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50" y="42249"/>
            <a:ext cx="3311776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92050" y="177625"/>
            <a:ext cx="4039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Extreme Heat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320675"/>
            <a:ext cx="3999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An extended period of time (several days or more) with unusually hot weather conditions that potentially can harm human health.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88" name="Google Shape;188;p30"/>
          <p:cNvSpPr txBox="1"/>
          <p:nvPr>
            <p:ph idx="2" type="body"/>
          </p:nvPr>
        </p:nvSpPr>
        <p:spPr>
          <a:xfrm>
            <a:off x="4832400" y="1337550"/>
            <a:ext cx="39999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A marked precipitation event occurring during a period of time of one to several days with daily precipitation exceeding a certain threshold defined for a given location.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4759500" y="177625"/>
            <a:ext cx="4072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Extreme Precipitation Event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4932000" y="4529250"/>
            <a:ext cx="39003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https://www.wmo.int/pages/prog/wcp/ccl/documents/GUIDELINESONTHEDEFINTIONANDMONITORINGOFEXTREMEWEATHERANDCLIMATEEVENTS_09032018.pdf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36650" y="4632850"/>
            <a:ext cx="3263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https://www.cdc.gov/climateandhealth/pubs/ClimateChangeandExtremeHeatEvents.pdf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Extreme Weather Trends 1950 - 2005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883875"/>
            <a:ext cx="40386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25" y="1935525"/>
            <a:ext cx="4100550" cy="25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67950" y="42650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Hypothesis: 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21950" y="62975"/>
            <a:ext cx="5322000" cy="5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Analysis Questions</a:t>
            </a:r>
            <a:r>
              <a:rPr b="1" i="1" lang="en-GB" u="sng">
                <a:solidFill>
                  <a:srgbClr val="000000"/>
                </a:solidFill>
              </a:rPr>
              <a:t>: </a:t>
            </a:r>
            <a:endParaRPr b="1" i="1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CO2/GreenHouse Gas emissions from the agricultural sector compare by country focusing on the United states?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CO2/GreenHouse Gas emissions compare by sector globally focusing on the agricultural sector?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CO2/GreenHouse Gas emissions from the agricultural sector compare by livestock/field crops within the United states?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climate change affect weather patterns in the United States? 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climate change over time affect crops yield within the midwest of the United States?  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7950" y="627900"/>
            <a:ext cx="3608100" cy="4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-The production and transport of crops and livestock contribute to greenhouse gas emissions.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Climate change alters weather patterns which can negatively impact agricultural production.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-Agriculture both contributes to climate change and is affected by it. 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25" y="123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 of Global Emissions on Extreme Weather events in the United States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225" y="1890550"/>
            <a:ext cx="4055700" cy="26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75" y="1890550"/>
            <a:ext cx="4017600" cy="258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 Iowa Corn and Soybean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Roberto De la Torre</a:t>
            </a:r>
            <a:endParaRPr sz="1800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</a:rPr>
              <a:t>Yield</a:t>
            </a:r>
            <a:r>
              <a:rPr lang="en-GB" sz="1500">
                <a:solidFill>
                  <a:srgbClr val="000000"/>
                </a:solidFill>
              </a:rPr>
              <a:t>=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is a measurement of the amount of agricultural production harvested per unit of land area.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222222"/>
                </a:solidFill>
                <a:highlight>
                  <a:srgbClr val="FFFFFF"/>
                </a:highlight>
              </a:rPr>
              <a:t>Palmer Drought Severity Index</a:t>
            </a:r>
            <a:r>
              <a:rPr lang="en-GB" sz="1400">
                <a:solidFill>
                  <a:srgbClr val="222222"/>
                </a:solidFill>
                <a:highlight>
                  <a:srgbClr val="FFFFFF"/>
                </a:highlight>
              </a:rPr>
              <a:t> =uses readily available </a:t>
            </a:r>
            <a:r>
              <a:rPr b="1" lang="en-GB" sz="1400">
                <a:solidFill>
                  <a:srgbClr val="222222"/>
                </a:solidFill>
                <a:highlight>
                  <a:srgbClr val="FFFFFF"/>
                </a:highlight>
              </a:rPr>
              <a:t>temperature</a:t>
            </a:r>
            <a:r>
              <a:rPr lang="en-GB" sz="1400">
                <a:solidFill>
                  <a:srgbClr val="222222"/>
                </a:solidFill>
                <a:highlight>
                  <a:srgbClr val="FFFFFF"/>
                </a:highlight>
              </a:rPr>
              <a:t> and precipitation data to estimate relative dryness. It is a standardized index that generally spans -10 (dry) to +10 (wet). </a:t>
            </a:r>
            <a:endParaRPr sz="14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" y="0"/>
            <a:ext cx="7742875" cy="26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2527100" y="491150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3268850" y="277450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6180525" y="341125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50" y="2678900"/>
            <a:ext cx="7742875" cy="24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1785350" y="3134925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2527100" y="2903350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6180525" y="2975375"/>
            <a:ext cx="232200" cy="4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0" y="71825"/>
            <a:ext cx="8277826" cy="2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2545550" y="589950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6466300" y="438750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50" y="2607475"/>
            <a:ext cx="8233175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1750825" y="3117025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2545550" y="2840825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>
            <a:off x="6378200" y="2840825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3349800" y="349450"/>
            <a:ext cx="187500" cy="37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4294967295" type="title"/>
          </p:nvPr>
        </p:nvSpPr>
        <p:spPr>
          <a:xfrm>
            <a:off x="8100" y="0"/>
            <a:ext cx="85206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Iowa Corn Yield Change </a:t>
            </a:r>
            <a:endParaRPr sz="2300"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0" y="436800"/>
            <a:ext cx="8090299" cy="25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25" y="3000375"/>
            <a:ext cx="80009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/>
          <p:nvPr/>
        </p:nvSpPr>
        <p:spPr>
          <a:xfrm>
            <a:off x="2241350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2742000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171225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4395200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5369125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6343050" y="803675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7397350" y="869750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973325" y="763200"/>
            <a:ext cx="214200" cy="3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1794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Iowa Normalized Corn Yield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Season yield vs Weather Affected Yield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5339975" y="1714500"/>
            <a:ext cx="2482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5339975" y="2044900"/>
            <a:ext cx="2125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25" y="1393025"/>
            <a:ext cx="7038950" cy="3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5720500" y="1714500"/>
            <a:ext cx="2245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p-value=</a:t>
            </a:r>
            <a:r>
              <a:rPr lang="en-GB" sz="13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5.96e-12</a:t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Shapiro test=0.503, 0.183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Takeaways</a:t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348250" y="1509125"/>
            <a:ext cx="8152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Extreme changes in weather, heat over 85 F and PDSI lower that 0 (dry) or higher that 6 (wet or flood) can decrease corn and soybean yield.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 decrease of ~ 20% in corn yield was observed when extreme weather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occurred.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If climate change continues, these events of extreme weather may occur more often, adversely affecting crop yield.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281225" y="1383925"/>
            <a:ext cx="8325900" cy="3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The increase in agricultural production has led to an increase in global emissions.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Global emissions over the past few decades trend in the same upward direction as extreme weather patterns, and seem to be a likely cause.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The increase in extreme weather events has been shown to impact the crop yields in crop-producing states in the US.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311700" y="1505700"/>
            <a:ext cx="8482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Lack of GHG emissions for some </a:t>
            </a:r>
            <a:r>
              <a:rPr lang="en-GB" sz="1800">
                <a:solidFill>
                  <a:srgbClr val="000000"/>
                </a:solidFill>
              </a:rPr>
              <a:t>countries</a:t>
            </a:r>
            <a:r>
              <a:rPr lang="en-GB" sz="1800">
                <a:solidFill>
                  <a:srgbClr val="000000"/>
                </a:solidFill>
              </a:rPr>
              <a:t> within some years. Missing values can skew the data causing outliers.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GHG Data is collected from different </a:t>
            </a:r>
            <a:r>
              <a:rPr lang="en-GB" sz="1800">
                <a:solidFill>
                  <a:srgbClr val="000000"/>
                </a:solidFill>
              </a:rPr>
              <a:t>sources</a:t>
            </a:r>
            <a:r>
              <a:rPr lang="en-GB" sz="1800">
                <a:solidFill>
                  <a:srgbClr val="000000"/>
                </a:solidFill>
              </a:rPr>
              <a:t>, the quality and the formatting were difficult to match between all data sources.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The change in GHG emissions from year to year can vary across different countries without analyzing each </a:t>
            </a:r>
            <a:r>
              <a:rPr lang="en-GB" sz="1800">
                <a:solidFill>
                  <a:srgbClr val="000000"/>
                </a:solidFill>
              </a:rPr>
              <a:t>country</a:t>
            </a:r>
            <a:r>
              <a:rPr lang="en-GB" sz="1800">
                <a:solidFill>
                  <a:srgbClr val="000000"/>
                </a:solidFill>
              </a:rPr>
              <a:t> </a:t>
            </a:r>
            <a:r>
              <a:rPr lang="en-GB" sz="1800">
                <a:solidFill>
                  <a:srgbClr val="000000"/>
                </a:solidFill>
              </a:rPr>
              <a:t>separately</a:t>
            </a:r>
            <a:r>
              <a:rPr lang="en-GB" sz="1800">
                <a:solidFill>
                  <a:srgbClr val="000000"/>
                </a:solidFill>
              </a:rPr>
              <a:t> </a:t>
            </a:r>
            <a:r>
              <a:rPr lang="en-GB" sz="1800">
                <a:solidFill>
                  <a:srgbClr val="000000"/>
                </a:solidFill>
              </a:rPr>
              <a:t>defining</a:t>
            </a:r>
            <a:r>
              <a:rPr lang="en-GB" sz="1800">
                <a:solidFill>
                  <a:srgbClr val="000000"/>
                </a:solidFill>
              </a:rPr>
              <a:t> the reasons for the change. </a:t>
            </a:r>
            <a:endParaRPr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800">
                <a:solidFill>
                  <a:srgbClr val="000000"/>
                </a:solidFill>
              </a:rPr>
              <a:t>Difficult to find detailed livestock data in the different states that were user friendly</a:t>
            </a:r>
            <a:r>
              <a:rPr lang="en-GB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4294967295" type="title"/>
          </p:nvPr>
        </p:nvSpPr>
        <p:spPr>
          <a:xfrm>
            <a:off x="336100" y="197327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1- Group 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21600" y="121200"/>
            <a:ext cx="3968700" cy="3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GHG Emissions and Climate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does the United States stand among all countries? 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121600" y="3590850"/>
            <a:ext cx="3700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Sam Jebreen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0"/>
            <a:ext cx="4820974" cy="26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2608325"/>
            <a:ext cx="4820975" cy="2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Global </a:t>
            </a:r>
            <a:r>
              <a:rPr lang="en-GB" sz="2700"/>
              <a:t>Greenhouse</a:t>
            </a:r>
            <a:r>
              <a:rPr lang="en-GB" sz="2700"/>
              <a:t> Gas Emissions (GHG)</a:t>
            </a:r>
            <a:endParaRPr sz="27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5" y="1422825"/>
            <a:ext cx="4690101" cy="30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324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main </a:t>
            </a:r>
            <a:r>
              <a:rPr lang="en-GB" sz="1100">
                <a:solidFill>
                  <a:srgbClr val="000000"/>
                </a:solidFill>
              </a:rPr>
              <a:t>greenhouse</a:t>
            </a:r>
            <a:r>
              <a:rPr lang="en-GB" sz="1100">
                <a:solidFill>
                  <a:srgbClr val="000000"/>
                </a:solidFill>
              </a:rPr>
              <a:t> gases are: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Carbon Dioxide (CO2)- 81%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Methane (CH4)- 10%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Nitrous Oxide (N20)- 7%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CO2 emissions contribute to the highest percentage towards emissions into the atmosphere.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Highest increasing trends compared to other gases over time.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~41% increase since 1990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CH4 is considered 30 times more potent as a heat trapping gas compared to CO2.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Highest Co2 Producing </a:t>
            </a:r>
            <a:r>
              <a:rPr lang="en-GB"/>
              <a:t>Countries</a:t>
            </a:r>
            <a:r>
              <a:rPr lang="en-GB"/>
              <a:t>	 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0" y="1461825"/>
            <a:ext cx="4623951" cy="29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China is world's highest CO2 producing country where its trend has risen steadily producing &gt;10 Billion Tonnes. 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United States considered to be the second highest CO2 Emitter. 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USA showed close CO2 Emission rates to all countries combined in Europe.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USA was top CO2 producer until 2006 when China took over.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US is responsible for 14% of CO2 emissions.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GHG Emissions In the United States 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5" y="1520325"/>
            <a:ext cx="4684701" cy="30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925050" y="16081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Comparing CO2 Emissions to CH4 and N2O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Higher Trends of  CO2 until 2006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>
                <a:solidFill>
                  <a:srgbClr val="000000"/>
                </a:solidFill>
              </a:rPr>
              <a:t>US invested in technologies to help reduce gas emissions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CH4 and N2O emissions are lower but generally focused within the agricultural sector.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 Agricultural states such as the state of california and Iowa will play a major role towards both gas types.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28698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Greenhouse Gases by </a:t>
            </a:r>
            <a:r>
              <a:rPr lang="en-GB"/>
              <a:t>Economic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Greenhouse Gases within the </a:t>
            </a:r>
            <a:r>
              <a:rPr lang="en-GB"/>
              <a:t>Agriculture</a:t>
            </a:r>
            <a:r>
              <a:rPr lang="en-GB"/>
              <a:t> Sector 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314875" y="3147975"/>
            <a:ext cx="37002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Nicole Pipkins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25" y="2571750"/>
            <a:ext cx="48136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225" y="0"/>
            <a:ext cx="4813679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151650"/>
            <a:ext cx="8520601" cy="28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43600" y="496050"/>
            <a:ext cx="9507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Global Greenhouse </a:t>
            </a:r>
            <a:r>
              <a:rPr lang="en-GB" sz="2700"/>
              <a:t>Gas Emission by Economic Sector</a:t>
            </a:r>
            <a:endParaRPr sz="2700"/>
          </a:p>
        </p:txBody>
      </p:sp>
      <p:sp>
        <p:nvSpPr>
          <p:cNvPr id="116" name="Google Shape;116;p20"/>
          <p:cNvSpPr txBox="1"/>
          <p:nvPr/>
        </p:nvSpPr>
        <p:spPr>
          <a:xfrm>
            <a:off x="1065450" y="3787400"/>
            <a:ext cx="70131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 u="sng">
                <a:latin typeface="Roboto"/>
                <a:ea typeface="Roboto"/>
                <a:cs typeface="Roboto"/>
                <a:sym typeface="Roboto"/>
              </a:rPr>
              <a:t>Key Takeaways:</a:t>
            </a:r>
            <a:endParaRPr b="1" i="1" sz="1300" u="sng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●"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USA, European Union, China, and India account for ⅔ of global energy emissions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Energy activities include: drilling for oil and gas, mining coal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CO2 emissions are not accounted for within the Agriculture sector; because CO2 emissions are coming from the equipment being used to farm, these emissions will be stored in Land-Use and Forestry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Agriculture Sector: Nitrous Oxide Emission Levels</a:t>
            </a:r>
            <a:endParaRPr sz="2600"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490025" y="17400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rgbClr val="000000"/>
                </a:solidFill>
              </a:rPr>
              <a:t>Key Takeaways:</a:t>
            </a:r>
            <a:endParaRPr b="1" i="1" u="sng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The agriculture activity that accounts for the most N20 emissions pertains to management practices for the soil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Other activities are drainage of soils and irrigation practices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N2O accounts for over half of the total emissions from agriculture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sz="1100">
                <a:solidFill>
                  <a:srgbClr val="000000"/>
                </a:solidFill>
              </a:rPr>
              <a:t>200 to 300 time more effective in trapping heat than CO2</a:t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5" y="16625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